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6" r:id="rId3"/>
    <p:sldId id="265" r:id="rId4"/>
    <p:sldId id="262" r:id="rId5"/>
    <p:sldId id="261" r:id="rId6"/>
    <p:sldId id="260" r:id="rId7"/>
    <p:sldId id="259" r:id="rId8"/>
    <p:sldId id="258" r:id="rId9"/>
    <p:sldId id="257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DDF54-9110-4987-83D1-0FFA9B97620B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D76E-8752-4304-A143-2FC6713C88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DDF54-9110-4987-83D1-0FFA9B97620B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D76E-8752-4304-A143-2FC6713C8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DDF54-9110-4987-83D1-0FFA9B97620B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D76E-8752-4304-A143-2FC6713C8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DDF54-9110-4987-83D1-0FFA9B97620B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D76E-8752-4304-A143-2FC6713C8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DDF54-9110-4987-83D1-0FFA9B97620B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BCCD76E-8752-4304-A143-2FC6713C8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DDF54-9110-4987-83D1-0FFA9B97620B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D76E-8752-4304-A143-2FC6713C8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DDF54-9110-4987-83D1-0FFA9B97620B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D76E-8752-4304-A143-2FC6713C8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DDF54-9110-4987-83D1-0FFA9B97620B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D76E-8752-4304-A143-2FC6713C8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DDF54-9110-4987-83D1-0FFA9B97620B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D76E-8752-4304-A143-2FC6713C8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DDF54-9110-4987-83D1-0FFA9B97620B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D76E-8752-4304-A143-2FC6713C8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DDF54-9110-4987-83D1-0FFA9B97620B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D76E-8752-4304-A143-2FC6713C8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93DDF54-9110-4987-83D1-0FFA9B97620B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BCCD76E-8752-4304-A143-2FC6713C8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20200311_1359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4437112"/>
            <a:ext cx="2952328" cy="22142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Презентация развивающей</a:t>
            </a:r>
            <a:b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предметно-пространственной среды</a:t>
            </a:r>
            <a:b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сТАРШЕЙ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группы «Звездочки»</a:t>
            </a:r>
            <a:b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МБДОУ «Детский сад №132»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IMG_20200311_1348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239598"/>
            <a:ext cx="4104456" cy="3078342"/>
          </a:xfrm>
          <a:prstGeom prst="rect">
            <a:avLst/>
          </a:prstGeom>
        </p:spPr>
      </p:pic>
      <p:pic>
        <p:nvPicPr>
          <p:cNvPr id="5" name="Рисунок 4" descr="IMG_20200311_1354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437112"/>
            <a:ext cx="2771800" cy="20788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620687" y="260648"/>
            <a:ext cx="122413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УГОЛОК</a:t>
            </a:r>
          </a:p>
          <a:p>
            <a:pPr algn="ctr"/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УЕДИНЕНИЯ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3" name="Рисунок 2" descr="IMG_20200311_1349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484784"/>
            <a:ext cx="3849893" cy="51331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2136338"/>
            <a:ext cx="30243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2"/>
                </a:solidFill>
                <a:latin typeface="Calibri" pitchFamily="34" charset="0"/>
              </a:rPr>
              <a:t>Дидактические игры: </a:t>
            </a:r>
            <a:r>
              <a:rPr lang="ru-RU" sz="2000" dirty="0" smtClean="0">
                <a:solidFill>
                  <a:schemeClr val="tx2"/>
                </a:solidFill>
                <a:latin typeface="Calibri" pitchFamily="34" charset="0"/>
              </a:rPr>
              <a:t>«Добрые поступки», «Моя семья»</a:t>
            </a:r>
            <a:endParaRPr lang="ru-RU" sz="20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2"/>
                </a:solidFill>
                <a:latin typeface="Calibri" pitchFamily="34" charset="0"/>
              </a:rPr>
              <a:t>Набор карточек </a:t>
            </a:r>
            <a:r>
              <a:rPr lang="ru-RU" sz="2000" dirty="0" smtClean="0">
                <a:solidFill>
                  <a:schemeClr val="tx2"/>
                </a:solidFill>
                <a:latin typeface="Calibri" pitchFamily="34" charset="0"/>
              </a:rPr>
              <a:t>«Эмоции»</a:t>
            </a:r>
            <a:endParaRPr lang="ru-RU" sz="20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tx2"/>
                </a:solidFill>
                <a:latin typeface="Calibri" pitchFamily="34" charset="0"/>
              </a:rPr>
              <a:t>Волшебные мешочки «</a:t>
            </a:r>
            <a:r>
              <a:rPr lang="ru-RU" sz="2000" dirty="0" err="1" smtClean="0">
                <a:solidFill>
                  <a:schemeClr val="tx2"/>
                </a:solidFill>
                <a:latin typeface="Calibri" pitchFamily="34" charset="0"/>
              </a:rPr>
              <a:t>Добрый-злой</a:t>
            </a:r>
            <a:r>
              <a:rPr lang="ru-RU" sz="2000" dirty="0" smtClean="0">
                <a:solidFill>
                  <a:schemeClr val="tx2"/>
                </a:solidFill>
                <a:latin typeface="Calibri" pitchFamily="34" charset="0"/>
              </a:rPr>
              <a:t>»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tx2"/>
                </a:solidFill>
                <a:latin typeface="Calibri" pitchFamily="34" charset="0"/>
              </a:rPr>
              <a:t>Стенд «Полянка настроения»</a:t>
            </a:r>
            <a:endParaRPr lang="ru-RU" sz="20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92172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УГОЛОК СЮЖЕТНО-РОЛЕВЫХ ИГР</a:t>
            </a:r>
            <a:endParaRPr lang="ru-RU" sz="4400" dirty="0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24744"/>
            <a:ext cx="360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Домики для </a:t>
            </a:r>
            <a:r>
              <a:rPr lang="ru-RU" dirty="0" err="1" smtClean="0">
                <a:solidFill>
                  <a:srgbClr val="660066"/>
                </a:solidFill>
              </a:rPr>
              <a:t>Барби</a:t>
            </a:r>
            <a:endParaRPr lang="ru-RU" dirty="0" smtClean="0">
              <a:solidFill>
                <a:srgbClr val="6600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Деревянный домик для кукол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Мебель для домиков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Куклы разного размера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Одежда для кукол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Ширма напольная</a:t>
            </a:r>
            <a:endParaRPr lang="ru-RU" dirty="0">
              <a:solidFill>
                <a:srgbClr val="660066"/>
              </a:solidFill>
            </a:endParaRPr>
          </a:p>
        </p:txBody>
      </p:sp>
      <p:pic>
        <p:nvPicPr>
          <p:cNvPr id="4" name="Рисунок 3" descr="IMG_20200311_140408.jpg"/>
          <p:cNvPicPr>
            <a:picLocks noChangeAspect="1"/>
          </p:cNvPicPr>
          <p:nvPr/>
        </p:nvPicPr>
        <p:blipFill>
          <a:blip r:embed="rId2" cstate="print"/>
          <a:srcRect r="5113"/>
          <a:stretch>
            <a:fillRect/>
          </a:stretch>
        </p:blipFill>
        <p:spPr>
          <a:xfrm>
            <a:off x="4932040" y="980728"/>
            <a:ext cx="3998627" cy="3160574"/>
          </a:xfrm>
          <a:prstGeom prst="rect">
            <a:avLst/>
          </a:prstGeom>
        </p:spPr>
      </p:pic>
      <p:pic>
        <p:nvPicPr>
          <p:cNvPr id="5" name="Рисунок 4" descr="IMG_20200311_140231.jpg"/>
          <p:cNvPicPr>
            <a:picLocks noChangeAspect="1"/>
          </p:cNvPicPr>
          <p:nvPr/>
        </p:nvPicPr>
        <p:blipFill>
          <a:blip r:embed="rId3" cstate="print"/>
          <a:srcRect l="5201"/>
          <a:stretch>
            <a:fillRect/>
          </a:stretch>
        </p:blipFill>
        <p:spPr>
          <a:xfrm>
            <a:off x="251520" y="2852936"/>
            <a:ext cx="2699792" cy="3797200"/>
          </a:xfrm>
          <a:prstGeom prst="rect">
            <a:avLst/>
          </a:prstGeom>
        </p:spPr>
      </p:pic>
      <p:pic>
        <p:nvPicPr>
          <p:cNvPr id="6" name="Рисунок 5" descr="IMG_20200311_140138.jpg"/>
          <p:cNvPicPr>
            <a:picLocks noChangeAspect="1"/>
          </p:cNvPicPr>
          <p:nvPr/>
        </p:nvPicPr>
        <p:blipFill>
          <a:blip r:embed="rId4" cstate="print"/>
          <a:srcRect t="8400" r="10226"/>
          <a:stretch>
            <a:fillRect/>
          </a:stretch>
        </p:blipFill>
        <p:spPr>
          <a:xfrm>
            <a:off x="3419872" y="3501008"/>
            <a:ext cx="4068672" cy="31135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0"/>
            <a:ext cx="91484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УГОЛОК СЮЖЕТНО-РОЛЕВЫХ ИГР</a:t>
            </a:r>
            <a:endParaRPr lang="ru-RU" sz="4400" dirty="0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764704"/>
            <a:ext cx="280831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Набор военной техники мелкого размера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Набор мелких солдатиков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Автомобили и грузовые машины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Самолеты, вертолёты, корабли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Парковки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Макет улицы с транспортом, домами, дорожными знаками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Конструкторы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Мягкие модули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Фигурки людей и животных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Деревянная и пластмассовая дороги с набором машинок и дорожных знаков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6600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rgbClr val="6600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660066"/>
              </a:solidFill>
            </a:endParaRPr>
          </a:p>
        </p:txBody>
      </p:sp>
      <p:pic>
        <p:nvPicPr>
          <p:cNvPr id="4" name="Рисунок 3" descr="IMG_20200311_140131.jpg"/>
          <p:cNvPicPr>
            <a:picLocks noChangeAspect="1"/>
          </p:cNvPicPr>
          <p:nvPr/>
        </p:nvPicPr>
        <p:blipFill>
          <a:blip r:embed="rId2" cstate="print"/>
          <a:srcRect l="5113" t="6951" r="20863"/>
          <a:stretch>
            <a:fillRect/>
          </a:stretch>
        </p:blipFill>
        <p:spPr>
          <a:xfrm>
            <a:off x="4788024" y="764704"/>
            <a:ext cx="4104456" cy="3869529"/>
          </a:xfrm>
          <a:prstGeom prst="rect">
            <a:avLst/>
          </a:prstGeom>
        </p:spPr>
      </p:pic>
      <p:pic>
        <p:nvPicPr>
          <p:cNvPr id="5" name="Рисунок 4" descr="IMG_20200311_135919.jpg"/>
          <p:cNvPicPr>
            <a:picLocks noChangeAspect="1"/>
          </p:cNvPicPr>
          <p:nvPr/>
        </p:nvPicPr>
        <p:blipFill>
          <a:blip r:embed="rId3" cstate="print"/>
          <a:srcRect l="3150" t="3549" r="17314"/>
          <a:stretch>
            <a:fillRect/>
          </a:stretch>
        </p:blipFill>
        <p:spPr>
          <a:xfrm>
            <a:off x="3059832" y="3501008"/>
            <a:ext cx="3420557" cy="31109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УГОЛОК</a:t>
            </a:r>
          </a:p>
          <a:p>
            <a:pPr algn="ctr"/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ПАТРИОТИЧЕСКОГО</a:t>
            </a:r>
          </a:p>
          <a:p>
            <a:pPr algn="ctr"/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ВОСПИТАНИЯ</a:t>
            </a:r>
            <a:endParaRPr lang="ru-RU" sz="4400" b="1" i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algn="ctr"/>
            <a:endParaRPr lang="ru-RU" sz="4400" dirty="0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276872"/>
            <a:ext cx="37444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Портрет президента Р.Ф.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Флаг Р.Ф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Дидактические игры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Книги «Город Дзержинск»,  «Россия для детей», фотографии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Альбомы: «Наш город», «Москва -столица России, «Нижний Новгород», «Народы нашей страны»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rgbClr val="660066"/>
                </a:solidFill>
              </a:rPr>
              <a:t>Лэпбук</a:t>
            </a:r>
            <a:r>
              <a:rPr lang="ru-RU" dirty="0" smtClean="0">
                <a:solidFill>
                  <a:srgbClr val="660066"/>
                </a:solidFill>
              </a:rPr>
              <a:t> «Народный быт»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Макет «Русская изба»</a:t>
            </a:r>
            <a:endParaRPr lang="en-US" dirty="0" smtClean="0">
              <a:solidFill>
                <a:srgbClr val="660066"/>
              </a:solidFill>
            </a:endParaRPr>
          </a:p>
        </p:txBody>
      </p:sp>
      <p:pic>
        <p:nvPicPr>
          <p:cNvPr id="4" name="Рисунок 3" descr="IMG_20200311_135600.jpg"/>
          <p:cNvPicPr>
            <a:picLocks noChangeAspect="1"/>
          </p:cNvPicPr>
          <p:nvPr/>
        </p:nvPicPr>
        <p:blipFill>
          <a:blip r:embed="rId2" cstate="print"/>
          <a:srcRect l="3538" t="6951" r="12201"/>
          <a:stretch>
            <a:fillRect/>
          </a:stretch>
        </p:blipFill>
        <p:spPr>
          <a:xfrm>
            <a:off x="3851920" y="2276872"/>
            <a:ext cx="5076056" cy="42040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РАЗДЕВАЛЬНАЯ КОМНАТА</a:t>
            </a:r>
            <a:endParaRPr lang="ru-RU" sz="4400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0916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660066"/>
                </a:solidFill>
                <a:latin typeface="Calibri" pitchFamily="34" charset="0"/>
              </a:rPr>
              <a:t>Шкафы детские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660066"/>
                </a:solidFill>
                <a:latin typeface="Calibri" pitchFamily="34" charset="0"/>
              </a:rPr>
              <a:t>Информационный стенд для родителей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660066"/>
                </a:solidFill>
                <a:latin typeface="Calibri" pitchFamily="34" charset="0"/>
              </a:rPr>
              <a:t>Папка специалистов ДОУ </a:t>
            </a:r>
          </a:p>
          <a:p>
            <a:pPr marL="285750" indent="-285750">
              <a:buNone/>
            </a:pPr>
            <a:r>
              <a:rPr lang="ru-RU" sz="1800" dirty="0" smtClean="0">
                <a:solidFill>
                  <a:srgbClr val="660066"/>
                </a:solidFill>
                <a:latin typeface="Calibri" pitchFamily="34" charset="0"/>
              </a:rPr>
              <a:t>(музыкального руководителя, инструктора по физической культуре, педагога-психолога)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660066"/>
                </a:solidFill>
                <a:latin typeface="Calibri" pitchFamily="34" charset="0"/>
              </a:rPr>
              <a:t>Стенд для детских рисунков «Маленький художник»</a:t>
            </a:r>
          </a:p>
          <a:p>
            <a:endParaRPr lang="ru-RU" dirty="0"/>
          </a:p>
        </p:txBody>
      </p:sp>
      <p:pic>
        <p:nvPicPr>
          <p:cNvPr id="4" name="Рисунок 3" descr="IMG_20200312_0842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56992"/>
            <a:ext cx="4283968" cy="3212976"/>
          </a:xfrm>
          <a:prstGeom prst="rect">
            <a:avLst/>
          </a:prstGeom>
        </p:spPr>
      </p:pic>
      <p:pic>
        <p:nvPicPr>
          <p:cNvPr id="5" name="Рисунок 4" descr="IMG_20200312_084214.jpg"/>
          <p:cNvPicPr>
            <a:picLocks noChangeAspect="1"/>
          </p:cNvPicPr>
          <p:nvPr/>
        </p:nvPicPr>
        <p:blipFill>
          <a:blip r:embed="rId3" cstate="print"/>
          <a:srcRect r="31888" b="22700"/>
          <a:stretch>
            <a:fillRect/>
          </a:stretch>
        </p:blipFill>
        <p:spPr>
          <a:xfrm>
            <a:off x="5076056" y="3356992"/>
            <a:ext cx="3744416" cy="31871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КНИЖНЫЙ УГОЛОК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709160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rgbClr val="660066"/>
                </a:solidFill>
                <a:latin typeface="Calibri" pitchFamily="34" charset="0"/>
              </a:rPr>
              <a:t>Детские книги по программе и любимые книги детей, тематическая литература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rgbClr val="660066"/>
                </a:solidFill>
                <a:latin typeface="Calibri" pitchFamily="34" charset="0"/>
              </a:rPr>
              <a:t>Книжки-самоделки с произведениями фольклора малых форм, «Домашние животные и птицы», «Загадки», «Русские народные сказки», «Сказки народов мира»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rgbClr val="660066"/>
                </a:solidFill>
                <a:latin typeface="Calibri" pitchFamily="34" charset="0"/>
              </a:rPr>
              <a:t>Тематические альбомы, иллюстрации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rgbClr val="660066"/>
                </a:solidFill>
                <a:latin typeface="Calibri" pitchFamily="34" charset="0"/>
              </a:rPr>
              <a:t>Подборка стихов по темам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rgbClr val="660066"/>
                </a:solidFill>
                <a:latin typeface="Calibri" pitchFamily="34" charset="0"/>
              </a:rPr>
              <a:t>Детские журналы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rgbClr val="660066"/>
                </a:solidFill>
                <a:latin typeface="Calibri" pitchFamily="34" charset="0"/>
              </a:rPr>
              <a:t>Портреты писателей и поэтов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rgbClr val="660066"/>
                </a:solidFill>
                <a:latin typeface="Calibri" pitchFamily="34" charset="0"/>
              </a:rPr>
              <a:t>Дидактические игры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rgbClr val="660066"/>
                </a:solidFill>
                <a:latin typeface="Calibri" pitchFamily="34" charset="0"/>
              </a:rPr>
              <a:t>Книжки-раскраски по художественным произведениям</a:t>
            </a:r>
          </a:p>
          <a:p>
            <a:endParaRPr lang="ru-RU" dirty="0"/>
          </a:p>
        </p:txBody>
      </p:sp>
      <p:pic>
        <p:nvPicPr>
          <p:cNvPr id="4" name="Рисунок 3" descr="IMG_20200311_135203.jpg"/>
          <p:cNvPicPr>
            <a:picLocks noChangeAspect="1"/>
          </p:cNvPicPr>
          <p:nvPr/>
        </p:nvPicPr>
        <p:blipFill>
          <a:blip r:embed="rId2" cstate="print"/>
          <a:srcRect t="6701"/>
          <a:stretch>
            <a:fillRect/>
          </a:stretch>
        </p:blipFill>
        <p:spPr>
          <a:xfrm>
            <a:off x="4788024" y="1556792"/>
            <a:ext cx="4029912" cy="5013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44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УГОЛОК ИЗОБРАЗИТЕЛЬНОЙ ДЕЯТЕЛЬНОСТИ</a:t>
            </a:r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</a:br>
            <a:endParaRPr lang="ru-RU" sz="4000" dirty="0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6"/>
            <a:ext cx="37444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6600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6600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Краски акварельные, гуашь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Цветные карандаши, восковые мелки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Пластилин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Клеёнки для лепки, аппликации, поролон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Цветная и белая бумага, цветной и белый картон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Трафареты, шаблоны для рисования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Ножницы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Палитры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Альбомы по видам росписи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Раскраски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Мольберт двухсторонний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Альбомы «Народные промыслы»</a:t>
            </a:r>
          </a:p>
        </p:txBody>
      </p:sp>
      <p:pic>
        <p:nvPicPr>
          <p:cNvPr id="5" name="Рисунок 4" descr="IMG_20200311_1351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348880"/>
            <a:ext cx="4860032" cy="36450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9224" y="0"/>
            <a:ext cx="69847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УГОЛОК ПРИРОДЫ</a:t>
            </a:r>
          </a:p>
          <a:p>
            <a:endParaRPr lang="ru-RU" sz="4400" dirty="0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12845"/>
            <a:ext cx="417646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Комнатные растения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Инвентарь по уходу за растениями (лейки, пульверизаторы, грабельки для рыхления, тряпочки для протирания листьев, кисточки, щеточки).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Календари природы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Природный материал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Наборы фигурок животных леса, Африки, Арктики, морских обитателей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Макеты природно-климатических зон: «Лес средней полосы Росси», «Африка», «Животные Севера».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rgbClr val="660066"/>
                </a:solidFill>
              </a:rPr>
              <a:t>Лэпбуки</a:t>
            </a:r>
            <a:r>
              <a:rPr lang="ru-RU" dirty="0" smtClean="0">
                <a:solidFill>
                  <a:srgbClr val="660066"/>
                </a:solidFill>
              </a:rPr>
              <a:t> «Весна –красна», «Зимушка-зима», «</a:t>
            </a:r>
            <a:r>
              <a:rPr lang="ru-RU" dirty="0" err="1" smtClean="0">
                <a:solidFill>
                  <a:srgbClr val="660066"/>
                </a:solidFill>
              </a:rPr>
              <a:t>Птицы-наши</a:t>
            </a:r>
            <a:r>
              <a:rPr lang="ru-RU" dirty="0" smtClean="0">
                <a:solidFill>
                  <a:srgbClr val="660066"/>
                </a:solidFill>
              </a:rPr>
              <a:t> друзья»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Альбомы «Весна», «Зима», «Лето», «Осень»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Развивающие экологические игры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Дидактические игры</a:t>
            </a:r>
            <a:endParaRPr lang="ru-RU" dirty="0">
              <a:solidFill>
                <a:srgbClr val="660066"/>
              </a:solidFill>
            </a:endParaRPr>
          </a:p>
        </p:txBody>
      </p:sp>
      <p:pic>
        <p:nvPicPr>
          <p:cNvPr id="5" name="Рисунок 4" descr="IMG_20200311_135417.jpg"/>
          <p:cNvPicPr>
            <a:picLocks noChangeAspect="1"/>
          </p:cNvPicPr>
          <p:nvPr/>
        </p:nvPicPr>
        <p:blipFill>
          <a:blip r:embed="rId2" cstate="print"/>
          <a:srcRect l="6676" t="11314" r="10295"/>
          <a:stretch>
            <a:fillRect/>
          </a:stretch>
        </p:blipFill>
        <p:spPr>
          <a:xfrm>
            <a:off x="4283968" y="692696"/>
            <a:ext cx="4680520" cy="3951058"/>
          </a:xfrm>
          <a:prstGeom prst="rect">
            <a:avLst/>
          </a:prstGeom>
        </p:spPr>
      </p:pic>
      <p:pic>
        <p:nvPicPr>
          <p:cNvPr id="6" name="Рисунок 5" descr="IMG_20200311_135335.jpg"/>
          <p:cNvPicPr>
            <a:picLocks noChangeAspect="1"/>
          </p:cNvPicPr>
          <p:nvPr/>
        </p:nvPicPr>
        <p:blipFill>
          <a:blip r:embed="rId3" cstate="print"/>
          <a:srcRect l="37400" t="5250" r="13776" b="64700"/>
          <a:stretch>
            <a:fillRect/>
          </a:stretch>
        </p:blipFill>
        <p:spPr>
          <a:xfrm>
            <a:off x="4355976" y="4581128"/>
            <a:ext cx="4464496" cy="20608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107263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УГОЛОК ЭКСПЕРИМЕНТИРОВАНИЯ</a:t>
            </a:r>
            <a:endParaRPr lang="ru-RU" sz="4400" dirty="0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08720"/>
            <a:ext cx="3024336" cy="6084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660066"/>
                </a:solidFill>
                <a:latin typeface="Calibri" pitchFamily="34" charset="0"/>
              </a:rPr>
              <a:t>Картотека опытов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660066"/>
                </a:solidFill>
                <a:latin typeface="Calibri" pitchFamily="34" charset="0"/>
              </a:rPr>
              <a:t>Альбомы со схемами опытов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660066"/>
                </a:solidFill>
                <a:latin typeface="Calibri" pitchFamily="34" charset="0"/>
              </a:rPr>
              <a:t>Различный материал (песок, вода, ракушки, камни, шишки, пробки и другой природный материал)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660066"/>
                </a:solidFill>
                <a:latin typeface="Calibri" pitchFamily="34" charset="0"/>
              </a:rPr>
              <a:t> Игрушки для игр с водой и песком, для просеивания и переливания (сито, формочки, воронки, мерные ложки, стаканчики, колбочки и т.д.)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660066"/>
                </a:solidFill>
                <a:latin typeface="Calibri" pitchFamily="34" charset="0"/>
              </a:rPr>
              <a:t>Микроскоп, лупы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660066"/>
                </a:solidFill>
                <a:latin typeface="Calibri" pitchFamily="34" charset="0"/>
              </a:rPr>
              <a:t>Весы детские с набором гирь</a:t>
            </a:r>
          </a:p>
        </p:txBody>
      </p:sp>
      <p:pic>
        <p:nvPicPr>
          <p:cNvPr id="4" name="Рисунок 3" descr="IMG_20200311_135335.jpg"/>
          <p:cNvPicPr>
            <a:picLocks noChangeAspect="1"/>
          </p:cNvPicPr>
          <p:nvPr/>
        </p:nvPicPr>
        <p:blipFill>
          <a:blip r:embed="rId2" cstate="print"/>
          <a:srcRect l="11025" r="9439" b="10751"/>
          <a:stretch>
            <a:fillRect/>
          </a:stretch>
        </p:blipFill>
        <p:spPr>
          <a:xfrm>
            <a:off x="3491880" y="1124744"/>
            <a:ext cx="5048184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ФИЗКУЛЬТУРНЫЙ УГОЛОК</a:t>
            </a:r>
            <a:endParaRPr lang="ru-RU" sz="4400" dirty="0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38164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Мячи разных размеров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Комплект разноцветных кеглей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rgbClr val="660066"/>
                </a:solidFill>
              </a:rPr>
              <a:t>Кольцеброс</a:t>
            </a:r>
            <a:endParaRPr lang="ru-RU" dirty="0" smtClean="0">
              <a:solidFill>
                <a:srgbClr val="6600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Ленты разноцветные, флажки, султанчики, следы и ладошки из линолеума, коврики массажные, кубики, набивные мешочки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Картотека подвижных игр, физкультминуток, считалок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Обручи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Мат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Гимнастические палки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Гантели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Ростомер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Настольные </a:t>
            </a:r>
            <a:r>
              <a:rPr lang="ru-RU" dirty="0" err="1" smtClean="0">
                <a:solidFill>
                  <a:srgbClr val="660066"/>
                </a:solidFill>
              </a:rPr>
              <a:t>сопртигры</a:t>
            </a:r>
            <a:endParaRPr lang="ru-RU" dirty="0" smtClean="0">
              <a:solidFill>
                <a:srgbClr val="6600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Скакалки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Тренажеры для рук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Конусы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Дуги</a:t>
            </a:r>
          </a:p>
        </p:txBody>
      </p:sp>
      <p:pic>
        <p:nvPicPr>
          <p:cNvPr id="4" name="Рисунок 3" descr="IMG_20200311_135954.jpg"/>
          <p:cNvPicPr>
            <a:picLocks noChangeAspect="1"/>
          </p:cNvPicPr>
          <p:nvPr/>
        </p:nvPicPr>
        <p:blipFill>
          <a:blip r:embed="rId2" cstate="print"/>
          <a:srcRect l="7240" r="3865"/>
          <a:stretch>
            <a:fillRect/>
          </a:stretch>
        </p:blipFill>
        <p:spPr>
          <a:xfrm>
            <a:off x="3851920" y="1772816"/>
            <a:ext cx="5088461" cy="42930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МУЗЫКАЛЬНО-ТЕАТРАЛЬНЫЙ УГОЛОК</a:t>
            </a:r>
            <a:endParaRPr lang="ru-RU" sz="4400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4186808" cy="494116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660066"/>
                </a:solidFill>
                <a:latin typeface="Calibri" pitchFamily="34" charset="0"/>
              </a:rPr>
              <a:t>Детские музыкальные инструменты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660066"/>
                </a:solidFill>
                <a:latin typeface="Calibri" pitchFamily="34" charset="0"/>
              </a:rPr>
              <a:t>Музыкально-дидактические игры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660066"/>
                </a:solidFill>
                <a:latin typeface="Calibri" pitchFamily="34" charset="0"/>
              </a:rPr>
              <a:t>Магнитофон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660066"/>
                </a:solidFill>
                <a:latin typeface="Calibri" pitchFamily="34" charset="0"/>
              </a:rPr>
              <a:t>Диски с песнями, инструментальной музыкой, сказками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660066"/>
                </a:solidFill>
                <a:latin typeface="Calibri" pitchFamily="34" charset="0"/>
              </a:rPr>
              <a:t>Иллюстрации к программным песням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660066"/>
                </a:solidFill>
                <a:latin typeface="Calibri" pitchFamily="34" charset="0"/>
              </a:rPr>
              <a:t>Настольный кукольный театр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660066"/>
                </a:solidFill>
                <a:latin typeface="Calibri" pitchFamily="34" charset="0"/>
              </a:rPr>
              <a:t>Пальчиковый театр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660066"/>
                </a:solidFill>
                <a:latin typeface="Calibri" pitchFamily="34" charset="0"/>
              </a:rPr>
              <a:t>Теневой театр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660066"/>
                </a:solidFill>
                <a:latin typeface="Calibri" pitchFamily="34" charset="0"/>
              </a:rPr>
              <a:t>Шапочки сказочных героев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660066"/>
                </a:solidFill>
                <a:latin typeface="Calibri" pitchFamily="34" charset="0"/>
              </a:rPr>
              <a:t>Маски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660066"/>
                </a:solidFill>
                <a:latin typeface="Calibri" pitchFamily="34" charset="0"/>
              </a:rPr>
              <a:t>Иллюстрации по сказкам</a:t>
            </a:r>
          </a:p>
          <a:p>
            <a:endParaRPr lang="ru-RU" dirty="0"/>
          </a:p>
        </p:txBody>
      </p:sp>
      <p:pic>
        <p:nvPicPr>
          <p:cNvPr id="4" name="Рисунок 3" descr="IMG_20200311_134847.jpg"/>
          <p:cNvPicPr>
            <a:picLocks noChangeAspect="1"/>
          </p:cNvPicPr>
          <p:nvPr/>
        </p:nvPicPr>
        <p:blipFill>
          <a:blip r:embed="rId2" cstate="print"/>
          <a:srcRect l="8263" r="20863"/>
          <a:stretch>
            <a:fillRect/>
          </a:stretch>
        </p:blipFill>
        <p:spPr>
          <a:xfrm>
            <a:off x="5652120" y="836712"/>
            <a:ext cx="3308407" cy="3501008"/>
          </a:xfrm>
          <a:prstGeom prst="rect">
            <a:avLst/>
          </a:prstGeom>
        </p:spPr>
      </p:pic>
      <p:pic>
        <p:nvPicPr>
          <p:cNvPr id="5" name="Рисунок 4" descr="IMG_20200311_134910.jpg"/>
          <p:cNvPicPr>
            <a:picLocks noChangeAspect="1"/>
          </p:cNvPicPr>
          <p:nvPr/>
        </p:nvPicPr>
        <p:blipFill>
          <a:blip r:embed="rId3" cstate="print"/>
          <a:srcRect l="13775" t="4851" r="22438"/>
          <a:stretch>
            <a:fillRect/>
          </a:stretch>
        </p:blipFill>
        <p:spPr>
          <a:xfrm>
            <a:off x="3851920" y="3789040"/>
            <a:ext cx="2952328" cy="2564904"/>
          </a:xfrm>
          <a:prstGeom prst="rect">
            <a:avLst/>
          </a:prstGeom>
        </p:spPr>
      </p:pic>
      <p:pic>
        <p:nvPicPr>
          <p:cNvPr id="6" name="Содержимое 3" descr="IMG_20200311_1352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3933056"/>
            <a:ext cx="2051720" cy="273562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83884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УГОЛОК БЕЗОПАСНОСТИ (ОБЖ</a:t>
            </a:r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)</a:t>
            </a:r>
          </a:p>
          <a:p>
            <a:endParaRPr lang="ru-RU" sz="4400" dirty="0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052736"/>
            <a:ext cx="33843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2"/>
                </a:solidFill>
                <a:latin typeface="Calibri" pitchFamily="34" charset="0"/>
              </a:rPr>
              <a:t>Макет улицы с транспортом, домами, дорожными знаками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2"/>
                </a:solidFill>
                <a:latin typeface="Calibri" pitchFamily="34" charset="0"/>
              </a:rPr>
              <a:t>Дидактические игры: «Дорожные знаки», «Безопасность дома», «Безопасность на природе», Правила дорожного движения», </a:t>
            </a:r>
            <a:r>
              <a:rPr lang="ru-RU" sz="2000" dirty="0" smtClean="0">
                <a:solidFill>
                  <a:schemeClr val="tx2"/>
                </a:solidFill>
                <a:latin typeface="Calibri" pitchFamily="34" charset="0"/>
              </a:rPr>
              <a:t>«Внимание, дорога», </a:t>
            </a:r>
            <a:r>
              <a:rPr lang="ru-RU" sz="2000" dirty="0">
                <a:solidFill>
                  <a:schemeClr val="tx2"/>
                </a:solidFill>
                <a:latin typeface="Calibri" pitchFamily="34" charset="0"/>
              </a:rPr>
              <a:t>Опасные ситуации», «Что такое хорошо, что такое плохо»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2"/>
                </a:solidFill>
                <a:latin typeface="Calibri" pitchFamily="34" charset="0"/>
              </a:rPr>
              <a:t>Набор карточек «Знаки дорожного движения»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2"/>
                </a:solidFill>
                <a:latin typeface="Calibri" pitchFamily="34" charset="0"/>
              </a:rPr>
              <a:t>Карточки «Советы светофора», «Пожарная безопасность»</a:t>
            </a:r>
          </a:p>
        </p:txBody>
      </p:sp>
      <p:pic>
        <p:nvPicPr>
          <p:cNvPr id="6" name="Рисунок 5" descr="IMG_20200311_135745.jpg"/>
          <p:cNvPicPr>
            <a:picLocks noChangeAspect="1"/>
          </p:cNvPicPr>
          <p:nvPr/>
        </p:nvPicPr>
        <p:blipFill>
          <a:blip r:embed="rId2" cstate="print"/>
          <a:srcRect l="7476" t="14300"/>
          <a:stretch>
            <a:fillRect/>
          </a:stretch>
        </p:blipFill>
        <p:spPr>
          <a:xfrm>
            <a:off x="3923928" y="980728"/>
            <a:ext cx="4910772" cy="3411403"/>
          </a:xfrm>
          <a:prstGeom prst="rect">
            <a:avLst/>
          </a:prstGeom>
        </p:spPr>
      </p:pic>
      <p:pic>
        <p:nvPicPr>
          <p:cNvPr id="7" name="Рисунок 6" descr="IMG_20200311_135821.jpg"/>
          <p:cNvPicPr>
            <a:picLocks noChangeAspect="1"/>
          </p:cNvPicPr>
          <p:nvPr/>
        </p:nvPicPr>
        <p:blipFill>
          <a:blip r:embed="rId3" cstate="print"/>
          <a:srcRect t="8001" b="11297"/>
          <a:stretch>
            <a:fillRect/>
          </a:stretch>
        </p:blipFill>
        <p:spPr>
          <a:xfrm>
            <a:off x="3275856" y="4149080"/>
            <a:ext cx="3925995" cy="237626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591</Words>
  <Application>Microsoft Office PowerPoint</Application>
  <PresentationFormat>Экран (4:3)</PresentationFormat>
  <Paragraphs>117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Презентация развивающей предметно-пространственной среды сТАРШЕЙ группы «Звездочки» МБДОУ «Детский сад №132»</vt:lpstr>
      <vt:lpstr>РАЗДЕВАЛЬНАЯ КОМНАТА</vt:lpstr>
      <vt:lpstr>КНИЖНЫЙ УГОЛОК</vt:lpstr>
      <vt:lpstr> УГОЛОК ИЗОБРАЗИТЕЛЬНОЙ ДЕЯТЕЛЬНОСТИ </vt:lpstr>
      <vt:lpstr>Слайд 5</vt:lpstr>
      <vt:lpstr>Слайд 6</vt:lpstr>
      <vt:lpstr>Слайд 7</vt:lpstr>
      <vt:lpstr>МУЗЫКАЛЬНО-ТЕАТРАЛЬНЫЙ УГОЛОК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33</cp:revision>
  <dcterms:created xsi:type="dcterms:W3CDTF">2020-03-15T18:22:19Z</dcterms:created>
  <dcterms:modified xsi:type="dcterms:W3CDTF">2020-03-18T14:04:31Z</dcterms:modified>
</cp:coreProperties>
</file>